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6" r:id="rId3"/>
    <p:sldId id="297" r:id="rId4"/>
    <p:sldId id="298" r:id="rId5"/>
    <p:sldId id="299" r:id="rId6"/>
    <p:sldId id="300" r:id="rId7"/>
    <p:sldId id="304" r:id="rId8"/>
    <p:sldId id="302" r:id="rId9"/>
    <p:sldId id="303" r:id="rId10"/>
    <p:sldId id="305" r:id="rId11"/>
    <p:sldId id="301" r:id="rId12"/>
    <p:sldId id="257" r:id="rId13"/>
    <p:sldId id="278" r:id="rId14"/>
    <p:sldId id="279" r:id="rId15"/>
    <p:sldId id="280" r:id="rId16"/>
    <p:sldId id="281" r:id="rId17"/>
    <p:sldId id="282" r:id="rId18"/>
    <p:sldId id="284" r:id="rId19"/>
    <p:sldId id="283" r:id="rId20"/>
    <p:sldId id="286" r:id="rId21"/>
    <p:sldId id="285" r:id="rId22"/>
    <p:sldId id="288" r:id="rId23"/>
    <p:sldId id="287" r:id="rId24"/>
    <p:sldId id="289" r:id="rId25"/>
    <p:sldId id="290" r:id="rId26"/>
    <p:sldId id="291" r:id="rId27"/>
    <p:sldId id="292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913B8-847F-5294-C4E2-53680DF7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2AC390-F6B2-EF84-71FB-3125340A2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F67865-5FBF-5806-526C-B367E593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0DB91F-3599-0229-6653-4486C564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F62AD91-D032-575A-7F37-F749C502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22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92E4C-C22E-F4B7-7265-1789F7FA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E04C8D0-FBA7-7ABD-7305-96D86239D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2BF4C4-D02B-D970-4196-127F2AFC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EA0A4A-CF00-1F8F-4691-F4F9EFA3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E49303-5CFD-ADF6-4C22-2B5019E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9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14FCB8D-5F7B-2ACA-7248-5B331B2E6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6BA7C43-903A-17CC-A1AA-978E8AB01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DA02F9-7F6C-70EE-36AC-83C95F11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F509A8-DB57-D1A8-B324-A85E3B58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0E44DC-10DD-6AA0-34D8-6869FFE8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52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EA4A1-7DF4-2A81-1725-29D209D1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139C63-C7B6-4CC7-25D6-70BA29BE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DF370C-00DE-204F-F34D-E6DE84D8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110BAC-742D-70E4-C7A5-0A4BF1B7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369D1B-0B59-FD09-567D-2D999A3B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1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083DF-B5BD-870B-B03A-95C7A56C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E4A4C3-90EE-220E-F6F9-2DA0ACD3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78ABBC-0E64-65D7-8A9A-8C187A3A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944336-177C-16E1-E9C3-4AEE8ACA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491D7D-A9EE-2F5D-7395-BDF200BC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2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6548D7-95D1-D013-7249-3FDCFF9D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0ECA8D-8218-1ED0-7FFC-D45053578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62FB1D2-4022-0730-90CE-CB57C59FF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8333FE-29B6-7BFB-E8A1-AAF3D6ED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A66913-B591-4202-702B-9D245786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3CD1B7-FF86-6118-BD46-9473E47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8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54BA2A-7DB2-9A78-A928-C719D353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5C3529C-7831-5EC1-BA40-CC78E487D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054A8BF-6504-3973-33EF-67084870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C41A6C-19B3-54C9-4D87-24EADDE5A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AA890FE-512A-DEBC-913A-1D9759D8C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E31497-4F7D-C01B-341E-CC2D7B69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2D2A7B5-2A48-9ED7-EC6E-1D17F528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E3E63ED-11DD-0A99-EBFC-645933A5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15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A147DB-5E8F-EF96-59A0-C8FD63C3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E030A6-61DE-5CD7-5C8E-52B6A27A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AE47496-55C4-D9E0-1FDA-A996F42D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A23323-CEA3-0915-286D-BD2C0277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47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26CC8E-E6E9-CD20-4D04-611D1169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197EFCB-898B-97D1-E333-19FA98FB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B95838-C328-3A6F-1D15-C0437B0D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26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188FA6-E4E2-C351-FF3E-AB425039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5FE5BA-18F6-173F-81DF-8A664AD7F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851AA0E-E8D2-07DC-6676-6FE086794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2CF0E4C-9A85-D99E-78F7-1BEE24BB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531408F-E88F-F1FA-D6A9-42D0A548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38393B-0BEB-A223-D9BD-02AC7573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81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850DCE-51AF-45AA-D6C1-01C7A424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504F60-C54C-91ED-A1E0-913E93664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457DA1E-5194-FB8A-4575-0EF9022C0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7A507C7-49ED-E721-E625-F5C814C3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AC10DDD-27B5-890C-25B1-D7F602D1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D20E7C-CE40-CA40-F2C8-EA37115F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78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F2D25C7-5876-C5C8-0AA7-2193E894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BA755E-6A36-FCD8-6A36-A6DDD3127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85B9A3-B6FA-8847-B3D5-3CCED06E4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993D7-253B-4AE7-B9A6-C720C13234D3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C9168D-012E-8B2A-98A2-D3533F081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5F8CF3-C433-1AEA-96D1-547C025DF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CCB20-12DD-4B64-ADB7-D0D1EAC91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5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008" y="2407298"/>
            <a:ext cx="9144000" cy="1214632"/>
          </a:xfrm>
        </p:spPr>
        <p:txBody>
          <a:bodyPr/>
          <a:lstStyle/>
          <a:p>
            <a:r>
              <a:rPr lang="en-IN" b="1" dirty="0" smtClean="0">
                <a:latin typeface="Palatino Linotype" pitchFamily="18" charset="0"/>
                <a:cs typeface="Arial" pitchFamily="34" charset="0"/>
              </a:rPr>
              <a:t>Neural Network III</a:t>
            </a:r>
            <a:endParaRPr lang="en-IN" b="1" dirty="0">
              <a:latin typeface="Palatino Linotype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b="1" dirty="0" err="1"/>
              <a:t>Madaline</a:t>
            </a:r>
            <a:r>
              <a:rPr lang="en-IN" sz="2400" b="1" dirty="0"/>
              <a:t> </a:t>
            </a:r>
            <a:r>
              <a:rPr lang="en-IN" sz="2400" b="1" dirty="0" smtClean="0"/>
              <a:t>for XOR function</a:t>
            </a:r>
            <a:endParaRPr lang="en-IN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427583" y="1125215"/>
            <a:ext cx="914400" cy="139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15" y="1536247"/>
            <a:ext cx="4724159" cy="387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85561" y="2982116"/>
                <a:ext cx="3276538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𝑦</m:t>
                      </m:r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r>
                        <a:rPr lang="en-IN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1       </m:t>
                              </m:r>
                              <m:r>
                                <a:rPr lang="en-IN" b="0" i="1" smtClean="0">
                                  <a:latin typeface="Cambria Math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−1</m:t>
                              </m:r>
                              <m:r>
                                <a:rPr lang="en-IN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b="0" i="1" smtClean="0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IN" i="1">
                                  <a:latin typeface="Cambria Math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61" y="2982116"/>
                <a:ext cx="3276538" cy="624210"/>
              </a:xfrm>
              <a:prstGeom prst="rect">
                <a:avLst/>
              </a:prstGeom>
              <a:blipFill rotWithShape="1">
                <a:blip r:embed="rId3"/>
                <a:stretch>
                  <a:fillRect r="-20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7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b="1" dirty="0" err="1"/>
              <a:t>Madaline</a:t>
            </a:r>
            <a:r>
              <a:rPr lang="en-IN" sz="2400" b="1" dirty="0"/>
              <a:t> </a:t>
            </a:r>
            <a:r>
              <a:rPr lang="en-IN" sz="2400" b="1" dirty="0" smtClean="0"/>
              <a:t>for XOR function</a:t>
            </a:r>
            <a:endParaRPr lang="en-IN" sz="2400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42" y="1125215"/>
            <a:ext cx="9751635" cy="540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27583" y="1125215"/>
            <a:ext cx="914400" cy="139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LAP\Downloads\Sca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7"/>
          <a:stretch/>
        </p:blipFill>
        <p:spPr bwMode="auto">
          <a:xfrm>
            <a:off x="1143001" y="277663"/>
            <a:ext cx="9982374" cy="64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5405" y="354477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b="1" dirty="0" err="1" smtClean="0"/>
              <a:t>Backpropagation</a:t>
            </a:r>
            <a:r>
              <a:rPr lang="en-IN" sz="2400" b="1" dirty="0" smtClean="0"/>
              <a:t> Network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145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LAP\Downloads\Sca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0"/>
          <a:stretch/>
        </p:blipFill>
        <p:spPr bwMode="auto">
          <a:xfrm>
            <a:off x="1356360" y="0"/>
            <a:ext cx="9479280" cy="668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LAP\Downloads\Scan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6"/>
          <a:stretch/>
        </p:blipFill>
        <p:spPr bwMode="auto">
          <a:xfrm>
            <a:off x="1308734" y="188594"/>
            <a:ext cx="9557386" cy="638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LAP\Downloads\Scan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5" b="2243"/>
          <a:stretch/>
        </p:blipFill>
        <p:spPr bwMode="auto">
          <a:xfrm>
            <a:off x="1537334" y="152400"/>
            <a:ext cx="9222106" cy="635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5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LAP\Downloads\Scan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5"/>
          <a:stretch/>
        </p:blipFill>
        <p:spPr bwMode="auto">
          <a:xfrm>
            <a:off x="1369694" y="127635"/>
            <a:ext cx="9420226" cy="65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1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LAP\Downloads\Scan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522095" y="121920"/>
            <a:ext cx="9100186" cy="643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1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LAP\Downloads\Scan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91614" y="0"/>
            <a:ext cx="9435465" cy="66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LAP\Downloads\Scan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537335" y="121920"/>
            <a:ext cx="9115425" cy="6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Adaline</a:t>
            </a:r>
            <a:r>
              <a:rPr lang="en-US" sz="2400" b="1" dirty="0"/>
              <a:t> (Adaptive Linear Neural) 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771376" y="1239241"/>
            <a:ext cx="1036932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A network with a </a:t>
            </a:r>
            <a:r>
              <a:rPr lang="en-US" sz="2000" dirty="0" smtClean="0">
                <a:latin typeface="+mj-lt"/>
              </a:rPr>
              <a:t>single linear </a:t>
            </a:r>
            <a:r>
              <a:rPr lang="en-US" sz="2000" dirty="0">
                <a:latin typeface="+mj-lt"/>
              </a:rPr>
              <a:t>unit is called an </a:t>
            </a:r>
            <a:r>
              <a:rPr lang="en-US" sz="2000" dirty="0" err="1">
                <a:latin typeface="+mj-lt"/>
              </a:rPr>
              <a:t>Adaline</a:t>
            </a:r>
            <a:r>
              <a:rPr lang="en-US" sz="2000" dirty="0">
                <a:latin typeface="+mj-lt"/>
              </a:rPr>
              <a:t> (adaptive linear neuron</a:t>
            </a:r>
            <a:r>
              <a:rPr lang="en-US" sz="2000" dirty="0" smtClean="0">
                <a:latin typeface="+mj-lt"/>
              </a:rPr>
              <a:t>).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Adaline</a:t>
            </a:r>
            <a:r>
              <a:rPr lang="en-US" sz="2000" dirty="0">
                <a:latin typeface="+mj-lt"/>
              </a:rPr>
              <a:t> uses bipolar activation for its input signals and </a:t>
            </a:r>
            <a:r>
              <a:rPr lang="en-US" sz="2000" dirty="0" smtClean="0">
                <a:latin typeface="+mj-lt"/>
              </a:rPr>
              <a:t>its target </a:t>
            </a:r>
            <a:r>
              <a:rPr lang="en-US" sz="2000" dirty="0">
                <a:latin typeface="+mj-lt"/>
              </a:rPr>
              <a:t>output. </a:t>
            </a: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Adaline</a:t>
            </a:r>
            <a:r>
              <a:rPr lang="en-US" sz="2000" dirty="0">
                <a:latin typeface="+mj-lt"/>
              </a:rPr>
              <a:t> is a net which has only one output unit. </a:t>
            </a: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The </a:t>
            </a:r>
            <a:r>
              <a:rPr lang="en-US" sz="2000" dirty="0" err="1">
                <a:latin typeface="+mj-lt"/>
              </a:rPr>
              <a:t>Adaline</a:t>
            </a:r>
            <a:r>
              <a:rPr lang="en-US" sz="2000" dirty="0">
                <a:latin typeface="+mj-lt"/>
              </a:rPr>
              <a:t> network </a:t>
            </a:r>
            <a:r>
              <a:rPr lang="en-US" sz="2000" dirty="0" smtClean="0">
                <a:latin typeface="+mj-lt"/>
              </a:rPr>
              <a:t>may be </a:t>
            </a:r>
            <a:r>
              <a:rPr lang="en-US" sz="2000" dirty="0">
                <a:latin typeface="+mj-lt"/>
              </a:rPr>
              <a:t>trained using delta rule. </a:t>
            </a: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delta rule may also be called as least mean square (LMS</a:t>
            </a:r>
            <a:r>
              <a:rPr lang="en-US" sz="2000" dirty="0" smtClean="0">
                <a:latin typeface="+mj-lt"/>
              </a:rPr>
              <a:t>) rule </a:t>
            </a:r>
            <a:r>
              <a:rPr lang="en-US" sz="2000" dirty="0">
                <a:latin typeface="+mj-lt"/>
              </a:rPr>
              <a:t>or </a:t>
            </a:r>
            <a:r>
              <a:rPr lang="en-US" sz="2000" dirty="0" err="1">
                <a:latin typeface="+mj-lt"/>
              </a:rPr>
              <a:t>Widrow</a:t>
            </a:r>
            <a:r>
              <a:rPr lang="en-US" sz="2000" dirty="0">
                <a:latin typeface="+mj-lt"/>
              </a:rPr>
              <a:t>-Hoff rule. </a:t>
            </a: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This </a:t>
            </a:r>
            <a:r>
              <a:rPr lang="en-US" sz="2000" dirty="0">
                <a:latin typeface="+mj-lt"/>
              </a:rPr>
              <a:t>learning rule is found to minimize the mean squared </a:t>
            </a:r>
            <a:r>
              <a:rPr lang="en-US" sz="2000" dirty="0" smtClean="0">
                <a:latin typeface="+mj-lt"/>
              </a:rPr>
              <a:t>error between </a:t>
            </a:r>
            <a:r>
              <a:rPr lang="en-US" sz="2000" dirty="0">
                <a:latin typeface="+mj-lt"/>
              </a:rPr>
              <a:t>the activation and the target value.</a:t>
            </a:r>
          </a:p>
          <a:p>
            <a:endParaRPr lang="en-IN" b="1" dirty="0">
              <a:solidFill>
                <a:srgbClr val="7030A0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LAP\Downloads\Scan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293494" y="173355"/>
            <a:ext cx="8993506" cy="6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LAP\Downloads\Scan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720214" y="350520"/>
            <a:ext cx="8886826" cy="62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LAP\Downloads\Scan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3"/>
          <a:stretch/>
        </p:blipFill>
        <p:spPr bwMode="auto">
          <a:xfrm>
            <a:off x="1354453" y="0"/>
            <a:ext cx="9728077" cy="65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LAP\Downloads\Scan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1" b="3752"/>
          <a:stretch/>
        </p:blipFill>
        <p:spPr bwMode="auto">
          <a:xfrm>
            <a:off x="1445894" y="0"/>
            <a:ext cx="9130666" cy="648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LAP\Downloads\Scan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3"/>
          <a:stretch/>
        </p:blipFill>
        <p:spPr bwMode="auto">
          <a:xfrm>
            <a:off x="1263015" y="198120"/>
            <a:ext cx="9615744" cy="65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9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LAP\Downloads\Scan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1" b="2955"/>
          <a:stretch/>
        </p:blipFill>
        <p:spPr bwMode="auto">
          <a:xfrm>
            <a:off x="1781174" y="121919"/>
            <a:ext cx="9222106" cy="65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9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LAP\Downloads\Scan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53856"/>
          <a:stretch/>
        </p:blipFill>
        <p:spPr bwMode="auto">
          <a:xfrm>
            <a:off x="1202054" y="121919"/>
            <a:ext cx="10243186" cy="641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LAP\Downloads\Scan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9" b="5807"/>
          <a:stretch/>
        </p:blipFill>
        <p:spPr bwMode="auto">
          <a:xfrm>
            <a:off x="958214" y="259078"/>
            <a:ext cx="10577772" cy="63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LAP\Downloads\Scan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03"/>
          <a:stretch/>
        </p:blipFill>
        <p:spPr bwMode="auto">
          <a:xfrm>
            <a:off x="1080134" y="391477"/>
            <a:ext cx="10738846" cy="611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LAP\Downloads\Scan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3" b="26624"/>
          <a:stretch/>
        </p:blipFill>
        <p:spPr bwMode="auto">
          <a:xfrm>
            <a:off x="453626" y="685800"/>
            <a:ext cx="11022094" cy="55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Adaline</a:t>
            </a:r>
            <a:r>
              <a:rPr lang="en-US" sz="2400" b="1" dirty="0"/>
              <a:t> (Adaptive Linear Neural)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71376" y="1239241"/>
                <a:ext cx="10369325" cy="4991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latin typeface="+mj-lt"/>
                  </a:rPr>
                  <a:t>Step 0</a:t>
                </a:r>
                <a:r>
                  <a:rPr lang="en-US" sz="2000" dirty="0">
                    <a:latin typeface="+mj-lt"/>
                  </a:rPr>
                  <a:t>: Weights and bias are set to some random values but not zero. Set the learning rate</a:t>
                </a:r>
              </a:p>
              <a:p>
                <a:r>
                  <a:rPr lang="en-US" sz="2000" dirty="0">
                    <a:latin typeface="+mj-lt"/>
                  </a:rPr>
                  <a:t>parameter α.</a:t>
                </a:r>
              </a:p>
              <a:p>
                <a:r>
                  <a:rPr lang="en-US" sz="2000" b="1" dirty="0">
                    <a:latin typeface="+mj-lt"/>
                  </a:rPr>
                  <a:t>Step 1</a:t>
                </a:r>
                <a:r>
                  <a:rPr lang="en-US" sz="2000" dirty="0">
                    <a:latin typeface="+mj-lt"/>
                  </a:rPr>
                  <a:t>: Perform Steps 2-6 when stopping condition is false.</a:t>
                </a:r>
              </a:p>
              <a:p>
                <a:r>
                  <a:rPr lang="en-US" sz="2000" b="1" dirty="0">
                    <a:latin typeface="+mj-lt"/>
                  </a:rPr>
                  <a:t>Step 2</a:t>
                </a:r>
                <a:r>
                  <a:rPr lang="en-US" sz="2000" dirty="0">
                    <a:latin typeface="+mj-lt"/>
                  </a:rPr>
                  <a:t>: Perform Steps 3-5 for each bipolar training pair s:t</a:t>
                </a:r>
                <a:r>
                  <a:rPr lang="en-US" sz="2000" dirty="0" smtClean="0">
                    <a:latin typeface="+mj-lt"/>
                  </a:rPr>
                  <a:t>.</a:t>
                </a:r>
              </a:p>
              <a:p>
                <a:r>
                  <a:rPr lang="en-US" sz="2000" b="1" dirty="0" smtClean="0">
                    <a:latin typeface="+mj-lt"/>
                  </a:rPr>
                  <a:t>Step </a:t>
                </a:r>
                <a:r>
                  <a:rPr lang="en-US" sz="2000" b="1" dirty="0">
                    <a:latin typeface="+mj-lt"/>
                  </a:rPr>
                  <a:t>3</a:t>
                </a:r>
                <a:r>
                  <a:rPr lang="en-US" sz="2000" dirty="0">
                    <a:latin typeface="+mj-lt"/>
                  </a:rPr>
                  <a:t>: Set activations for input units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  <m:r>
                      <a:rPr lang="en-US" sz="2000" i="1" dirty="0" smtClean="0">
                        <a:latin typeface="Cambria Math"/>
                      </a:rPr>
                      <m:t> = 1 </m:t>
                    </m:r>
                    <m:r>
                      <a:rPr lang="en-US" sz="2000" i="1" dirty="0" smtClean="0">
                        <a:latin typeface="Cambria Math"/>
                      </a:rPr>
                      <m:t>𝑡𝑜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dirty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b="0" i="1" dirty="0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r>
                  <a:rPr lang="en-US" sz="2000" b="1" dirty="0">
                    <a:latin typeface="+mj-lt"/>
                  </a:rPr>
                  <a:t>Step 4</a:t>
                </a:r>
                <a:r>
                  <a:rPr lang="en-US" sz="2000" dirty="0">
                    <a:latin typeface="+mj-lt"/>
                  </a:rPr>
                  <a:t>: Calculate the net input to the output unit.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sz="2000" b="0" i="1" dirty="0" smtClean="0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IN" sz="2000" b="0" i="1" smtClean="0">
                          <a:latin typeface="Cambria Math"/>
                        </a:rPr>
                        <m:t>=</m:t>
                      </m:r>
                      <m:r>
                        <a:rPr lang="en-IN" sz="2000" b="0" i="1" smtClean="0">
                          <a:latin typeface="Cambria Math"/>
                        </a:rPr>
                        <m:t>𝑏</m:t>
                      </m:r>
                      <m:r>
                        <a:rPr lang="en-IN" sz="2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I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000" b="0" i="1" dirty="0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000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r>
                  <a:rPr lang="en-US" sz="2000" b="1" dirty="0" smtClean="0">
                    <a:latin typeface="+mj-lt"/>
                  </a:rPr>
                  <a:t>Step </a:t>
                </a:r>
                <a:r>
                  <a:rPr lang="en-US" sz="2000" b="1" dirty="0">
                    <a:latin typeface="+mj-lt"/>
                  </a:rPr>
                  <a:t>5</a:t>
                </a:r>
                <a:r>
                  <a:rPr lang="en-US" sz="2000" dirty="0">
                    <a:latin typeface="+mj-lt"/>
                  </a:rPr>
                  <a:t>: Update the weights and bias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  <m:r>
                      <a:rPr lang="en-US" sz="2000" i="1" dirty="0" smtClean="0">
                        <a:latin typeface="Cambria Math"/>
                      </a:rPr>
                      <m:t>= 1 </m:t>
                    </m:r>
                    <m:r>
                      <a:rPr lang="en-US" sz="2000" i="1" dirty="0" smtClean="0">
                        <a:latin typeface="Cambria Math"/>
                      </a:rPr>
                      <m:t>𝑡𝑜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𝑛𝑒𝑤</m:t>
                      </m:r>
                      <m:r>
                        <a:rPr lang="en-US" sz="2000" i="1" dirty="0" smtClean="0">
                          <a:latin typeface="Cambria Math"/>
                        </a:rPr>
                        <m:t>) =</m:t>
                      </m:r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𝑜𝑙𝑑</m:t>
                      </m:r>
                      <m:r>
                        <a:rPr lang="en-US" sz="2000" i="1" dirty="0" smtClean="0">
                          <a:latin typeface="Cambria Math"/>
                        </a:rPr>
                        <m:t>) + </m:t>
                      </m:r>
                      <m:r>
                        <a:rPr lang="en-US" sz="2000" i="1" dirty="0" smtClean="0">
                          <a:latin typeface="Cambria Math"/>
                        </a:rPr>
                        <m:t>𝛼</m:t>
                      </m:r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𝑡</m:t>
                      </m:r>
                      <m:r>
                        <a:rPr lang="en-US" sz="2000" i="1" dirty="0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sz="2000" i="1" dirty="0" smtClean="0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𝑏</m:t>
                      </m:r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𝑛𝑒𝑤</m:t>
                      </m:r>
                      <m:r>
                        <a:rPr lang="en-US" sz="2000" i="1" dirty="0" smtClean="0">
                          <a:latin typeface="Cambria Math"/>
                        </a:rPr>
                        <m:t>) = </m:t>
                      </m:r>
                      <m:r>
                        <a:rPr lang="en-US" sz="2000" i="1" dirty="0" smtClean="0">
                          <a:latin typeface="Cambria Math"/>
                        </a:rPr>
                        <m:t>𝑏</m:t>
                      </m:r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𝑜𝑙𝑑</m:t>
                      </m:r>
                      <m:r>
                        <a:rPr lang="en-US" sz="2000" i="1" dirty="0" smtClean="0">
                          <a:latin typeface="Cambria Math"/>
                        </a:rPr>
                        <m:t>) + </m:t>
                      </m:r>
                      <m:r>
                        <a:rPr lang="en-US" sz="2000" i="1" dirty="0" smtClean="0">
                          <a:latin typeface="Cambria Math"/>
                        </a:rPr>
                        <m:t>𝛼</m:t>
                      </m:r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𝑡</m:t>
                      </m:r>
                      <m:r>
                        <a:rPr lang="en-US" sz="2000" i="1" dirty="0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IN" sz="2000" i="1" dirty="0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sz="20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r>
                  <a:rPr lang="en-US" sz="2000" b="1" dirty="0" smtClean="0">
                    <a:latin typeface="+mj-lt"/>
                  </a:rPr>
                  <a:t>Step 6</a:t>
                </a:r>
                <a:r>
                  <a:rPr lang="en-US" sz="2000" dirty="0" smtClean="0">
                    <a:latin typeface="+mj-lt"/>
                  </a:rPr>
                  <a:t>: </a:t>
                </a:r>
                <a:r>
                  <a:rPr lang="en-US" sz="2000" dirty="0">
                    <a:latin typeface="+mj-lt"/>
                  </a:rPr>
                  <a:t>If the highest weight change that occurred during training is smaller than a </a:t>
                </a:r>
                <a:r>
                  <a:rPr lang="en-US" sz="2000" dirty="0" smtClean="0">
                    <a:latin typeface="+mj-lt"/>
                  </a:rPr>
                  <a:t>specified tolerance </a:t>
                </a:r>
                <a:r>
                  <a:rPr lang="en-US" sz="2000" dirty="0">
                    <a:latin typeface="+mj-lt"/>
                  </a:rPr>
                  <a:t>then stop the training process, else continue. This is the rest for stopping condition</a:t>
                </a:r>
              </a:p>
              <a:p>
                <a:r>
                  <a:rPr lang="en-US" sz="2000" dirty="0">
                    <a:latin typeface="+mj-lt"/>
                  </a:rPr>
                  <a:t>of a network</a:t>
                </a:r>
                <a:r>
                  <a:rPr lang="en-US" sz="2000" dirty="0" smtClean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76" y="1239241"/>
                <a:ext cx="10369325" cy="4991303"/>
              </a:xfrm>
              <a:prstGeom prst="rect">
                <a:avLst/>
              </a:prstGeom>
              <a:blipFill rotWithShape="1">
                <a:blip r:embed="rId2"/>
                <a:stretch>
                  <a:fillRect l="-647" t="-611" b="-1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7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Implementation of OR function with bipolar inputs using </a:t>
            </a:r>
            <a:r>
              <a:rPr lang="en-US" sz="2400" b="1" dirty="0" err="1" smtClean="0"/>
              <a:t>Adaline</a:t>
            </a:r>
            <a:endParaRPr lang="en-IN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 b="50000"/>
          <a:stretch/>
        </p:blipFill>
        <p:spPr bwMode="auto">
          <a:xfrm>
            <a:off x="841989" y="1688840"/>
            <a:ext cx="10802578" cy="395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8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76848" y="1318820"/>
            <a:ext cx="9661267" cy="5268593"/>
            <a:chOff x="2608489" y="1057564"/>
            <a:chExt cx="7571209" cy="396442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3" b="80876"/>
            <a:stretch/>
          </p:blipFill>
          <p:spPr bwMode="auto">
            <a:xfrm>
              <a:off x="2608489" y="1057564"/>
              <a:ext cx="7571209" cy="9298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2608489" y="1987417"/>
              <a:ext cx="7571209" cy="3034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Implementation of OR function with bipolar inputs using </a:t>
            </a:r>
            <a:r>
              <a:rPr lang="en-US" sz="2400" b="1" dirty="0" err="1" smtClean="0"/>
              <a:t>Adaline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971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93" y="2177047"/>
            <a:ext cx="4950292" cy="266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Implementation of OR function with bipolar inputs using </a:t>
            </a:r>
            <a:r>
              <a:rPr lang="en-US" sz="2400" b="1" dirty="0" err="1" smtClean="0"/>
              <a:t>Adaline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09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Madaline</a:t>
            </a:r>
            <a:r>
              <a:rPr lang="en-US" sz="2400" b="1" dirty="0"/>
              <a:t> (Multiple Adaptive Linear Neuron)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771376" y="1384765"/>
            <a:ext cx="47243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/>
              <a:t>The </a:t>
            </a:r>
            <a:r>
              <a:rPr lang="en-US" sz="2000" dirty="0" err="1"/>
              <a:t>Madaline</a:t>
            </a:r>
            <a:r>
              <a:rPr lang="en-US" sz="2000" dirty="0"/>
              <a:t>(supervised Learning) model consists of many </a:t>
            </a:r>
            <a:r>
              <a:rPr lang="en-US" sz="2000" dirty="0" err="1"/>
              <a:t>Adaline</a:t>
            </a:r>
            <a:r>
              <a:rPr lang="en-US" sz="2000" dirty="0"/>
              <a:t> in parallel with a single output unit. </a:t>
            </a:r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r>
              <a:rPr lang="en-US" sz="2000" dirty="0" smtClean="0"/>
              <a:t>The </a:t>
            </a:r>
            <a:r>
              <a:rPr lang="en-US" sz="2000" dirty="0" err="1"/>
              <a:t>Adaline</a:t>
            </a:r>
            <a:r>
              <a:rPr lang="en-US" sz="2000" dirty="0"/>
              <a:t> layer is present between the input layer and the </a:t>
            </a:r>
            <a:r>
              <a:rPr lang="en-US" sz="2000" dirty="0" err="1"/>
              <a:t>Madaline</a:t>
            </a:r>
            <a:r>
              <a:rPr lang="en-US" sz="2000" dirty="0"/>
              <a:t> layer hence </a:t>
            </a:r>
            <a:r>
              <a:rPr lang="en-US" sz="2000" dirty="0" err="1"/>
              <a:t>Adaline</a:t>
            </a:r>
            <a:r>
              <a:rPr lang="en-US" sz="2000" dirty="0"/>
              <a:t> layer is a hidden layer. </a:t>
            </a:r>
            <a:endParaRPr lang="en-US" sz="2000" dirty="0" smtClean="0"/>
          </a:p>
          <a:p>
            <a:pPr fontAlgn="base"/>
            <a:endParaRPr lang="en-US" sz="2000" dirty="0"/>
          </a:p>
          <a:p>
            <a:pPr fontAlgn="base"/>
            <a:r>
              <a:rPr lang="en-US" sz="2000" dirty="0" smtClean="0"/>
              <a:t>The </a:t>
            </a:r>
            <a:r>
              <a:rPr lang="en-US" sz="2000" dirty="0"/>
              <a:t>weights between the input layer and the hidden layer are adjusted, and the weight between the hidden layer and the output layer is fixed.</a:t>
            </a:r>
          </a:p>
        </p:txBody>
      </p:sp>
      <p:pic>
        <p:nvPicPr>
          <p:cNvPr id="10242" name="Picture 2" descr="Madaline -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9" y="1239241"/>
            <a:ext cx="555307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Madaline</a:t>
            </a:r>
            <a:r>
              <a:rPr lang="en-US" sz="2400" b="1" dirty="0"/>
              <a:t> (Multiple Adaptive Linear Neuron)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771376" y="1239241"/>
            <a:ext cx="103693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/>
              <a:t> </a:t>
            </a:r>
            <a:r>
              <a:rPr lang="en-US" sz="2000" b="1" dirty="0" smtClean="0"/>
              <a:t>Step </a:t>
            </a:r>
            <a:r>
              <a:rPr lang="en-US" sz="2000" b="1" dirty="0"/>
              <a:t>1: </a:t>
            </a:r>
            <a:r>
              <a:rPr lang="en-US" sz="2000" dirty="0"/>
              <a:t>Initialize weight and set learning rate α.</a:t>
            </a:r>
          </a:p>
          <a:p>
            <a:pPr fontAlgn="base"/>
            <a:r>
              <a:rPr lang="en-US" sz="2000" dirty="0"/>
              <a:t>                     v</a:t>
            </a:r>
            <a:r>
              <a:rPr lang="en-US" sz="2000" baseline="-25000" dirty="0"/>
              <a:t>1</a:t>
            </a:r>
            <a:r>
              <a:rPr lang="en-US" sz="2000" dirty="0"/>
              <a:t>=v</a:t>
            </a:r>
            <a:r>
              <a:rPr lang="en-US" sz="2000" baseline="-25000" dirty="0"/>
              <a:t>2</a:t>
            </a:r>
            <a:r>
              <a:rPr lang="en-US" sz="2000" dirty="0"/>
              <a:t>=0.5  , b=0.5</a:t>
            </a:r>
          </a:p>
          <a:p>
            <a:pPr fontAlgn="base"/>
            <a:r>
              <a:rPr lang="en-US" sz="2000" dirty="0"/>
              <a:t>                 other weight may be a small random value.</a:t>
            </a:r>
          </a:p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2:</a:t>
            </a:r>
            <a:r>
              <a:rPr lang="en-US" sz="2000" dirty="0"/>
              <a:t> While the stopping condition is False do steps 3 to 9.</a:t>
            </a:r>
          </a:p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3:</a:t>
            </a:r>
            <a:r>
              <a:rPr lang="en-US" sz="2000" dirty="0"/>
              <a:t> for each training set perform steps 4 to 8.</a:t>
            </a:r>
          </a:p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4:</a:t>
            </a:r>
            <a:r>
              <a:rPr lang="en-US" sz="2000" dirty="0"/>
              <a:t> Set activation of input unit xi = </a:t>
            </a:r>
            <a:r>
              <a:rPr lang="en-US" sz="2000" dirty="0" err="1"/>
              <a:t>si</a:t>
            </a:r>
            <a:r>
              <a:rPr lang="en-US" sz="2000" dirty="0"/>
              <a:t> for (i=1 to n).</a:t>
            </a:r>
          </a:p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5:</a:t>
            </a:r>
            <a:r>
              <a:rPr lang="en-US" sz="2000" dirty="0"/>
              <a:t> compute net input of </a:t>
            </a:r>
            <a:r>
              <a:rPr lang="en-US" sz="2000" dirty="0" err="1"/>
              <a:t>Adaline</a:t>
            </a:r>
            <a:r>
              <a:rPr lang="en-US" sz="2000" dirty="0"/>
              <a:t> unit</a:t>
            </a:r>
          </a:p>
          <a:p>
            <a:pPr fontAlgn="base"/>
            <a:r>
              <a:rPr lang="en-US" sz="2000" dirty="0"/>
              <a:t>                   z</a:t>
            </a:r>
            <a:r>
              <a:rPr lang="en-US" sz="2000" baseline="-25000" dirty="0"/>
              <a:t>in1 </a:t>
            </a:r>
            <a:r>
              <a:rPr lang="en-US" sz="2000" dirty="0"/>
              <a:t>= b</a:t>
            </a:r>
            <a:r>
              <a:rPr lang="en-US" sz="2000" baseline="-25000" dirty="0"/>
              <a:t>1</a:t>
            </a:r>
            <a:r>
              <a:rPr lang="en-US" sz="2000" dirty="0"/>
              <a:t> + x</a:t>
            </a:r>
            <a:r>
              <a:rPr lang="en-US" sz="2000" baseline="-25000" dirty="0"/>
              <a:t>1</a:t>
            </a:r>
            <a:r>
              <a:rPr lang="en-US" sz="2000" dirty="0"/>
              <a:t>w</a:t>
            </a:r>
            <a:r>
              <a:rPr lang="en-US" sz="2000" baseline="-25000" dirty="0"/>
              <a:t>11</a:t>
            </a:r>
            <a:r>
              <a:rPr lang="en-US" sz="2000" dirty="0"/>
              <a:t> + x</a:t>
            </a:r>
            <a:r>
              <a:rPr lang="en-US" sz="2000" baseline="-25000" dirty="0"/>
              <a:t>2</a:t>
            </a:r>
            <a:r>
              <a:rPr lang="en-US" sz="2000" dirty="0"/>
              <a:t>w</a:t>
            </a:r>
            <a:r>
              <a:rPr lang="en-US" sz="2000" baseline="-25000" dirty="0"/>
              <a:t>21</a:t>
            </a:r>
            <a:endParaRPr lang="en-US" sz="2000" dirty="0"/>
          </a:p>
          <a:p>
            <a:pPr fontAlgn="base"/>
            <a:r>
              <a:rPr lang="en-US" sz="2000" dirty="0"/>
              <a:t>                   z</a:t>
            </a:r>
            <a:r>
              <a:rPr lang="en-US" sz="2000" baseline="-25000" dirty="0"/>
              <a:t>in2</a:t>
            </a:r>
            <a:r>
              <a:rPr lang="en-US" sz="2000" dirty="0"/>
              <a:t> = b</a:t>
            </a:r>
            <a:r>
              <a:rPr lang="en-US" sz="2000" baseline="-25000" dirty="0"/>
              <a:t>2</a:t>
            </a:r>
            <a:r>
              <a:rPr lang="en-US" sz="2000" dirty="0"/>
              <a:t> + x</a:t>
            </a:r>
            <a:r>
              <a:rPr lang="en-US" sz="2000" baseline="-25000" dirty="0"/>
              <a:t>1</a:t>
            </a:r>
            <a:r>
              <a:rPr lang="en-US" sz="2000" dirty="0"/>
              <a:t>w12 +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w</a:t>
            </a:r>
            <a:r>
              <a:rPr lang="en-US" sz="2000" baseline="-25000" dirty="0" smtClean="0"/>
              <a:t>22</a:t>
            </a:r>
            <a:endParaRPr lang="en-US" sz="2000" dirty="0" smtClean="0"/>
          </a:p>
          <a:p>
            <a:pPr fontAlgn="base"/>
            <a:r>
              <a:rPr lang="en-US" sz="2000" b="1" dirty="0" smtClean="0"/>
              <a:t>Step 6:</a:t>
            </a:r>
            <a:r>
              <a:rPr lang="en-US" sz="2000" dirty="0" smtClean="0"/>
              <a:t> for output of remote </a:t>
            </a:r>
            <a:r>
              <a:rPr lang="en-US" sz="2000" dirty="0" err="1" smtClean="0"/>
              <a:t>Adaline</a:t>
            </a:r>
            <a:r>
              <a:rPr lang="en-US" sz="2000" dirty="0" smtClean="0"/>
              <a:t> unit using activation function given below:</a:t>
            </a:r>
          </a:p>
          <a:p>
            <a:pPr fontAlgn="base"/>
            <a:r>
              <a:rPr lang="en-US" sz="2000" dirty="0"/>
              <a:t>               Activation function f(z) =.</a:t>
            </a:r>
          </a:p>
          <a:p>
            <a:pPr fontAlgn="base"/>
            <a:r>
              <a:rPr lang="en-US" sz="2000" dirty="0"/>
              <a:t>                  z</a:t>
            </a:r>
            <a:r>
              <a:rPr lang="en-US" sz="2000" baseline="-25000" dirty="0"/>
              <a:t>1</a:t>
            </a:r>
            <a:r>
              <a:rPr lang="en-US" sz="2000" dirty="0"/>
              <a:t>=f(z</a:t>
            </a:r>
            <a:r>
              <a:rPr lang="en-US" sz="2000" baseline="-25000" dirty="0"/>
              <a:t>in1</a:t>
            </a:r>
            <a:r>
              <a:rPr lang="en-US" sz="2000" dirty="0"/>
              <a:t>)</a:t>
            </a:r>
          </a:p>
          <a:p>
            <a:pPr fontAlgn="base"/>
            <a:r>
              <a:rPr lang="en-US" sz="2000" dirty="0"/>
              <a:t>                  z</a:t>
            </a:r>
            <a:r>
              <a:rPr lang="en-US" sz="2000" baseline="-25000" dirty="0"/>
              <a:t>2</a:t>
            </a:r>
            <a:r>
              <a:rPr lang="en-US" sz="2000" dirty="0"/>
              <a:t>=f(z</a:t>
            </a:r>
            <a:r>
              <a:rPr lang="en-US" sz="2000" baseline="-25000" dirty="0"/>
              <a:t>in2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7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405" y="595900"/>
            <a:ext cx="109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b="1" dirty="0" err="1"/>
              <a:t>Madaline</a:t>
            </a:r>
            <a:r>
              <a:rPr lang="en-IN" sz="2400" b="1" dirty="0"/>
              <a:t> (Multiple Adaptive Linear Neuron)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1376" y="1239241"/>
            <a:ext cx="103693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7:</a:t>
            </a:r>
            <a:r>
              <a:rPr lang="en-US" sz="2000" dirty="0"/>
              <a:t> Calculate the net input to output.</a:t>
            </a:r>
          </a:p>
          <a:p>
            <a:pPr fontAlgn="base"/>
            <a:r>
              <a:rPr lang="en-US" sz="2000" dirty="0"/>
              <a:t>                    y</a:t>
            </a:r>
            <a:r>
              <a:rPr lang="en-US" sz="2000" baseline="-25000" dirty="0"/>
              <a:t>in</a:t>
            </a:r>
            <a:r>
              <a:rPr lang="en-US" sz="2000" dirty="0"/>
              <a:t> = b</a:t>
            </a:r>
            <a:r>
              <a:rPr lang="en-US" sz="2000" baseline="-25000" dirty="0"/>
              <a:t>3 </a:t>
            </a:r>
            <a:r>
              <a:rPr lang="en-US" sz="2000" dirty="0"/>
              <a:t>+ z</a:t>
            </a:r>
            <a:r>
              <a:rPr lang="en-US" sz="2000" baseline="-25000" dirty="0"/>
              <a:t>1</a:t>
            </a:r>
            <a:r>
              <a:rPr lang="en-US" sz="2000" dirty="0"/>
              <a:t>v</a:t>
            </a:r>
            <a:r>
              <a:rPr lang="en-US" sz="2000" baseline="-25000" dirty="0"/>
              <a:t>1 </a:t>
            </a:r>
            <a:r>
              <a:rPr lang="en-US" sz="2000" dirty="0"/>
              <a:t>+ z</a:t>
            </a:r>
            <a:r>
              <a:rPr lang="en-US" sz="2000" baseline="-25000" dirty="0"/>
              <a:t>2</a:t>
            </a:r>
            <a:r>
              <a:rPr lang="en-US" sz="2000" dirty="0"/>
              <a:t>v</a:t>
            </a:r>
            <a:r>
              <a:rPr lang="en-US" sz="2000" baseline="-25000" dirty="0"/>
              <a:t>2</a:t>
            </a:r>
            <a:endParaRPr lang="en-US" sz="2000" dirty="0"/>
          </a:p>
          <a:p>
            <a:pPr fontAlgn="base"/>
            <a:r>
              <a:rPr lang="en-US" sz="2000" dirty="0"/>
              <a:t>                   Apply activation to get the output of the net </a:t>
            </a:r>
          </a:p>
          <a:p>
            <a:pPr fontAlgn="base"/>
            <a:r>
              <a:rPr lang="en-US" sz="2000" dirty="0"/>
              <a:t>                   y=f(y</a:t>
            </a:r>
            <a:r>
              <a:rPr lang="en-US" sz="2000" baseline="-25000" dirty="0"/>
              <a:t>in</a:t>
            </a:r>
            <a:r>
              <a:rPr lang="en-US" sz="2000" dirty="0"/>
              <a:t>)</a:t>
            </a:r>
          </a:p>
          <a:p>
            <a:pPr fontAlgn="base"/>
            <a:r>
              <a:rPr lang="en-US" sz="2000" dirty="0"/>
              <a:t> </a:t>
            </a:r>
            <a:r>
              <a:rPr lang="en-US" sz="2000" b="1" dirty="0"/>
              <a:t>Step 8: </a:t>
            </a:r>
            <a:r>
              <a:rPr lang="en-US" sz="2000" dirty="0"/>
              <a:t>Find the error and do weight </a:t>
            </a:r>
            <a:r>
              <a:rPr lang="en-US" sz="2000" dirty="0" err="1"/>
              <a:t>updation</a:t>
            </a:r>
            <a:r>
              <a:rPr lang="en-US" sz="2000" dirty="0"/>
              <a:t> </a:t>
            </a:r>
          </a:p>
          <a:p>
            <a:pPr fontAlgn="base"/>
            <a:r>
              <a:rPr lang="en-US" sz="2000" dirty="0"/>
              <a:t>                  if t ≠ y then t=1 update weight on z(j) unit whose next input is close to 0.</a:t>
            </a:r>
          </a:p>
          <a:p>
            <a:pPr fontAlgn="base"/>
            <a:r>
              <a:rPr lang="en-US" sz="2000" dirty="0"/>
              <a:t>                  if t = y no </a:t>
            </a:r>
            <a:r>
              <a:rPr lang="en-US" sz="2000" dirty="0" err="1"/>
              <a:t>updation</a:t>
            </a:r>
            <a:endParaRPr lang="en-US" sz="2000" dirty="0"/>
          </a:p>
          <a:p>
            <a:pPr fontAlgn="base"/>
            <a:r>
              <a:rPr lang="en-US" sz="2000" dirty="0"/>
              <a:t>                 </a:t>
            </a:r>
            <a:r>
              <a:rPr lang="en-US" sz="2000" dirty="0" err="1"/>
              <a:t>w</a:t>
            </a:r>
            <a:r>
              <a:rPr lang="en-US" sz="2000" baseline="-25000" dirty="0" err="1"/>
              <a:t>ij</a:t>
            </a:r>
            <a:r>
              <a:rPr lang="en-US" sz="2000" dirty="0"/>
              <a:t>(new) =</a:t>
            </a:r>
            <a:r>
              <a:rPr lang="en-US" sz="2000" dirty="0" err="1"/>
              <a:t>w</a:t>
            </a:r>
            <a:r>
              <a:rPr lang="en-US" sz="2000" baseline="-25000" dirty="0" err="1"/>
              <a:t>ij</a:t>
            </a:r>
            <a:r>
              <a:rPr lang="en-US" sz="2000" dirty="0"/>
              <a:t>(old) + α(t-</a:t>
            </a:r>
            <a:r>
              <a:rPr lang="en-US" sz="2000" dirty="0" err="1"/>
              <a:t>z</a:t>
            </a:r>
            <a:r>
              <a:rPr lang="en-US" sz="2000" baseline="-25000" dirty="0" err="1"/>
              <a:t>inj</a:t>
            </a:r>
            <a:r>
              <a:rPr lang="en-US" sz="2000" dirty="0"/>
              <a:t>)x</a:t>
            </a:r>
            <a:r>
              <a:rPr lang="en-US" sz="2000" baseline="-25000" dirty="0"/>
              <a:t>i</a:t>
            </a:r>
            <a:endParaRPr lang="en-US" sz="2000" dirty="0"/>
          </a:p>
          <a:p>
            <a:pPr fontAlgn="base"/>
            <a:r>
              <a:rPr lang="en-US" sz="2000" dirty="0"/>
              <a:t>                 </a:t>
            </a:r>
            <a:r>
              <a:rPr lang="en-US" sz="2000" dirty="0" err="1"/>
              <a:t>b</a:t>
            </a:r>
            <a:r>
              <a:rPr lang="en-US" sz="2000" baseline="-25000" dirty="0" err="1"/>
              <a:t>j</a:t>
            </a:r>
            <a:r>
              <a:rPr lang="en-US" sz="2000" dirty="0"/>
              <a:t>(new) = </a:t>
            </a:r>
            <a:r>
              <a:rPr lang="en-US" sz="2000" dirty="0" err="1"/>
              <a:t>b</a:t>
            </a:r>
            <a:r>
              <a:rPr lang="en-US" sz="2000" baseline="-25000" dirty="0" err="1"/>
              <a:t>j</a:t>
            </a:r>
            <a:r>
              <a:rPr lang="en-US" sz="2000" dirty="0"/>
              <a:t>(old) + α(t-</a:t>
            </a:r>
            <a:r>
              <a:rPr lang="en-US" sz="2000" dirty="0" err="1"/>
              <a:t>z</a:t>
            </a:r>
            <a:r>
              <a:rPr lang="en-US" sz="2000" baseline="-25000" dirty="0" err="1"/>
              <a:t>inj</a:t>
            </a:r>
            <a:r>
              <a:rPr lang="en-US" sz="2000" dirty="0"/>
              <a:t>)</a:t>
            </a:r>
          </a:p>
          <a:p>
            <a:pPr fontAlgn="base"/>
            <a:r>
              <a:rPr lang="en-US" sz="2000" dirty="0"/>
              <a:t>                 if t=-1 then update weights on all unit </a:t>
            </a:r>
            <a:r>
              <a:rPr lang="en-US" sz="2000" dirty="0" err="1"/>
              <a:t>z</a:t>
            </a:r>
            <a:r>
              <a:rPr lang="en-US" sz="2000" baseline="-25000" dirty="0" err="1"/>
              <a:t>k</a:t>
            </a:r>
            <a:r>
              <a:rPr lang="en-US" sz="2000" dirty="0"/>
              <a:t> which have positive net input</a:t>
            </a:r>
          </a:p>
          <a:p>
            <a:pPr fontAlgn="base"/>
            <a:r>
              <a:rPr lang="en-US" sz="2000" b="1" dirty="0" smtClean="0"/>
              <a:t>Step </a:t>
            </a:r>
            <a:r>
              <a:rPr lang="en-US" sz="2000" b="1" dirty="0"/>
              <a:t>9: </a:t>
            </a:r>
            <a:r>
              <a:rPr lang="en-US" sz="2000" dirty="0"/>
              <a:t>Test the stopping condition; weights change all number of </a:t>
            </a:r>
            <a:r>
              <a:rPr lang="en-US" sz="2000" dirty="0" smtClean="0"/>
              <a:t>epochs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3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468</Words>
  <Application>Microsoft Office PowerPoint</Application>
  <PresentationFormat>Custom</PresentationFormat>
  <Paragraphs>66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Neural Network III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Baranwal</dc:creator>
  <cp:lastModifiedBy>Gaurav Baranwal</cp:lastModifiedBy>
  <cp:revision>45</cp:revision>
  <dcterms:created xsi:type="dcterms:W3CDTF">2023-02-11T08:10:55Z</dcterms:created>
  <dcterms:modified xsi:type="dcterms:W3CDTF">2023-05-20T11:07:20Z</dcterms:modified>
</cp:coreProperties>
</file>